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4"/>
  </p:notesMasterIdLst>
  <p:sldIdLst>
    <p:sldId id="256" r:id="rId3"/>
    <p:sldId id="271" r:id="rId4"/>
    <p:sldId id="272" r:id="rId5"/>
    <p:sldId id="273" r:id="rId6"/>
    <p:sldId id="291" r:id="rId7"/>
    <p:sldId id="292" r:id="rId8"/>
    <p:sldId id="295" r:id="rId9"/>
    <p:sldId id="296" r:id="rId10"/>
    <p:sldId id="297" r:id="rId11"/>
    <p:sldId id="301" r:id="rId12"/>
    <p:sldId id="302" r:id="rId13"/>
    <p:sldId id="293" r:id="rId14"/>
    <p:sldId id="298" r:id="rId15"/>
    <p:sldId id="299" r:id="rId16"/>
    <p:sldId id="300" r:id="rId17"/>
    <p:sldId id="303" r:id="rId18"/>
    <p:sldId id="304" r:id="rId19"/>
    <p:sldId id="294" r:id="rId20"/>
    <p:sldId id="308" r:id="rId21"/>
    <p:sldId id="313" r:id="rId22"/>
    <p:sldId id="310" r:id="rId23"/>
    <p:sldId id="314" r:id="rId24"/>
    <p:sldId id="315" r:id="rId25"/>
    <p:sldId id="316" r:id="rId26"/>
    <p:sldId id="317" r:id="rId27"/>
    <p:sldId id="319" r:id="rId28"/>
    <p:sldId id="309" r:id="rId29"/>
    <p:sldId id="318" r:id="rId30"/>
    <p:sldId id="320" r:id="rId31"/>
    <p:sldId id="311" r:id="rId32"/>
    <p:sldId id="312" r:id="rId33"/>
  </p:sldIdLst>
  <p:sldSz cx="91090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98" autoAdjust="0"/>
    <p:restoredTop sz="82500" autoAdjust="0"/>
  </p:normalViewPr>
  <p:slideViewPr>
    <p:cSldViewPr snapToGrid="0">
      <p:cViewPr varScale="1">
        <p:scale>
          <a:sx n="74" d="100"/>
          <a:sy n="74" d="100"/>
        </p:scale>
        <p:origin x="-1320" y="-84"/>
      </p:cViewPr>
      <p:guideLst>
        <p:guide orient="horz" pos="2160"/>
        <p:guide pos="28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EE6AF-F097-43E7-B459-F0BF2D498883}" type="datetimeFigureOut">
              <a:rPr lang="zh-CN" altLang="en-US" smtClean="0"/>
              <a:pPr/>
              <a:t>2015-10-20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685800"/>
            <a:ext cx="4556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C055D-FB05-432D-8B17-A449720A89A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C055D-FB05-432D-8B17-A449720A89A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距离方向的分辨率由雷达回波的距离压缩实现，比较常用的方法是匹配滤波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设发射信号的带宽为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，则距离向分辨率为：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方位向分辨率和目标的转动积累角度有关， 设相干积累时间内，目标转动了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（弧度），则目标的方位分辨率为：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C055D-FB05-432D-8B17-A449720A89A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对于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图像，图像的熵描述了图像的混乱程度，最小熵方法可用于估计目标的速度和加速度，通过二维范围内穷尽搜索得到最小熵，达到估计参数的目的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C055D-FB05-432D-8B17-A449720A89A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转速估计是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ISAR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成像定标技术的重要手段之一，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ISAR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图像距离向的分辨率可以由发射宽带信号得到，而方位向的分辨率则由目标的相对转动形成，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C055D-FB05-432D-8B17-A449720A89A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将散射点回波数据投影到距离多普勒平面上，可得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C055D-FB05-432D-8B17-A449720A89AD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其中，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h1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h2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h3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h4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分别对应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矩阵的四个元素。根据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t1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t2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的相干积累时间差，可以估计出目标的转速。此方法比两点斜率法的鲁棒性稍高，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C055D-FB05-432D-8B17-A449720A89A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二维分辨率的技术发展已经相当成熟，为了提高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目标识别的能力，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图像融合技术应运而生。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6C055D-FB05-432D-8B17-A449720A89A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38635" y="1122363"/>
            <a:ext cx="683180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38635" y="3602038"/>
            <a:ext cx="683180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F898-2AC6-4F2E-A601-CD5C7C8A89BE}" type="datetimeFigureOut">
              <a:rPr lang="zh-CN" altLang="en-US" smtClean="0"/>
              <a:pPr/>
              <a:t>2015-10-20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02366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F898-2AC6-4F2E-A601-CD5C7C8A89BE}" type="datetimeFigureOut">
              <a:rPr lang="zh-CN" altLang="en-US" smtClean="0"/>
              <a:pPr/>
              <a:t>2015-10-20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76203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8682" y="365125"/>
            <a:ext cx="1964144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6249" y="365125"/>
            <a:ext cx="57785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F898-2AC6-4F2E-A601-CD5C7C8A89BE}" type="datetimeFigureOut">
              <a:rPr lang="zh-CN" altLang="en-US" smtClean="0"/>
              <a:pPr/>
              <a:t>2015-10-20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28385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181" y="2130427"/>
            <a:ext cx="7742714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66361" y="3886200"/>
            <a:ext cx="637635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9792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33678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554" y="4406902"/>
            <a:ext cx="7742714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9554" y="2906713"/>
            <a:ext cx="7742714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4306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5454" y="1600202"/>
            <a:ext cx="40231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0446" y="1600202"/>
            <a:ext cx="40231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67915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5454" y="1535113"/>
            <a:ext cx="402475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5454" y="2174875"/>
            <a:ext cx="402475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7285" y="1535113"/>
            <a:ext cx="40263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7285" y="2174875"/>
            <a:ext cx="4026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10605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448526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83814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5454" y="273050"/>
            <a:ext cx="299682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61396" y="273052"/>
            <a:ext cx="509222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5454" y="1435102"/>
            <a:ext cx="299682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854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F898-2AC6-4F2E-A601-CD5C7C8A89BE}" type="datetimeFigureOut">
              <a:rPr lang="zh-CN" altLang="en-US" smtClean="0"/>
              <a:pPr/>
              <a:t>2015-10-20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371080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442" y="4800600"/>
            <a:ext cx="546544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85442" y="612775"/>
            <a:ext cx="546544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85442" y="5367338"/>
            <a:ext cx="546544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41123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52520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04079" y="274640"/>
            <a:ext cx="2049542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5454" y="274640"/>
            <a:ext cx="5996808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31804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1505" y="1709739"/>
            <a:ext cx="785657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1505" y="4589464"/>
            <a:ext cx="785657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F898-2AC6-4F2E-A601-CD5C7C8A89BE}" type="datetimeFigureOut">
              <a:rPr lang="zh-CN" altLang="en-US" smtClean="0"/>
              <a:pPr/>
              <a:t>2015-10-20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7202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6249" y="1825625"/>
            <a:ext cx="3871357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1469" y="1825625"/>
            <a:ext cx="3871357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F898-2AC6-4F2E-A601-CD5C7C8A89BE}" type="datetimeFigureOut">
              <a:rPr lang="zh-CN" altLang="en-US" smtClean="0"/>
              <a:pPr/>
              <a:t>2015-10-20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1438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7435" y="365126"/>
            <a:ext cx="7856577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7436" y="1681163"/>
            <a:ext cx="38535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7436" y="2505075"/>
            <a:ext cx="3853565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11469" y="1681163"/>
            <a:ext cx="387254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11469" y="2505075"/>
            <a:ext cx="3872543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F898-2AC6-4F2E-A601-CD5C7C8A89BE}" type="datetimeFigureOut">
              <a:rPr lang="zh-CN" altLang="en-US" smtClean="0"/>
              <a:pPr/>
              <a:t>2015-10-20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90426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F898-2AC6-4F2E-A601-CD5C7C8A89BE}" type="datetimeFigureOut">
              <a:rPr lang="zh-CN" altLang="en-US" smtClean="0"/>
              <a:pPr/>
              <a:t>2015-10-20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2882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F898-2AC6-4F2E-A601-CD5C7C8A89BE}" type="datetimeFigureOut">
              <a:rPr lang="zh-CN" altLang="en-US" smtClean="0"/>
              <a:pPr/>
              <a:t>2015-10-20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390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7435" y="457200"/>
            <a:ext cx="293791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2543" y="987426"/>
            <a:ext cx="461146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7435" y="2057400"/>
            <a:ext cx="293791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F898-2AC6-4F2E-A601-CD5C7C8A89BE}" type="datetimeFigureOut">
              <a:rPr lang="zh-CN" altLang="en-US" smtClean="0"/>
              <a:pPr/>
              <a:t>2015-10-20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9211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7435" y="457200"/>
            <a:ext cx="293791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72543" y="987426"/>
            <a:ext cx="4611469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7435" y="2057400"/>
            <a:ext cx="293791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F898-2AC6-4F2E-A601-CD5C7C8A89BE}" type="datetimeFigureOut">
              <a:rPr lang="zh-CN" altLang="en-US" smtClean="0"/>
              <a:pPr/>
              <a:t>2015-10-20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99499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6249" y="365126"/>
            <a:ext cx="78565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6249" y="1825625"/>
            <a:ext cx="78565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6249" y="6356351"/>
            <a:ext cx="20495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FF898-2AC6-4F2E-A601-CD5C7C8A89BE}" type="datetimeFigureOut">
              <a:rPr lang="zh-CN" altLang="en-US" smtClean="0"/>
              <a:pPr/>
              <a:t>2015-10-20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17381" y="6356351"/>
            <a:ext cx="30743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33284" y="6356351"/>
            <a:ext cx="20495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1F18A-6782-4DA1-97CB-BFBDF39BA7F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0571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5454" y="274638"/>
            <a:ext cx="81981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5454" y="1600202"/>
            <a:ext cx="819816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5454" y="6356352"/>
            <a:ext cx="21254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2015-10-20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12268" y="6356352"/>
            <a:ext cx="2884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28170" y="6356352"/>
            <a:ext cx="21254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116632"/>
            <a:ext cx="9109075" cy="6741368"/>
            <a:chOff x="0" y="116632"/>
            <a:chExt cx="9144000" cy="6741368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6453336"/>
              <a:ext cx="9144000" cy="404664"/>
              <a:chOff x="0" y="6453336"/>
              <a:chExt cx="9144000" cy="404664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0" y="6453336"/>
                <a:ext cx="9144000" cy="404664"/>
              </a:xfrm>
              <a:prstGeom prst="rect">
                <a:avLst/>
              </a:prstGeom>
              <a:solidFill>
                <a:srgbClr val="0036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11" name="图片 10" descr="英文 w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274008" y="6516000"/>
                <a:ext cx="2474456" cy="288032"/>
              </a:xfrm>
              <a:prstGeom prst="rect">
                <a:avLst/>
              </a:prstGeom>
            </p:spPr>
          </p:pic>
        </p:grpSp>
        <p:pic>
          <p:nvPicPr>
            <p:cNvPr id="9" name="图片 8" descr="logo标准色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1520" y="116632"/>
              <a:ext cx="1321587" cy="49934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="" xmlns:p14="http://schemas.microsoft.com/office/powerpoint/2010/main" val="290255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14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86454" y="3573379"/>
            <a:ext cx="6376353" cy="2394284"/>
          </a:xfrm>
        </p:spPr>
        <p:txBody>
          <a:bodyPr>
            <a:norm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</a:rPr>
              <a:t>中国科学院国家空间中心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r>
              <a:rPr lang="zh-CN" altLang="en-US" sz="2400" b="1" dirty="0" smtClean="0">
                <a:solidFill>
                  <a:schemeClr val="tx1"/>
                </a:solidFill>
              </a:rPr>
              <a:t>导师     ：张云华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r>
              <a:rPr lang="zh-CN" altLang="en-US" sz="2400" b="1" dirty="0" smtClean="0">
                <a:solidFill>
                  <a:schemeClr val="tx1"/>
                </a:solidFill>
              </a:rPr>
              <a:t>报告人：李丹霜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pPr algn="r"/>
            <a:r>
              <a:rPr lang="en-US" altLang="zh-CN" b="1" dirty="0" smtClean="0">
                <a:solidFill>
                  <a:schemeClr val="tx1"/>
                </a:solidFill>
              </a:rPr>
              <a:t>2015.10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70122" y="897350"/>
            <a:ext cx="8938954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逆合成孔径雷达成像、定标、融合研究</a:t>
            </a:r>
            <a:endParaRPr lang="en-US" altLang="zh-CN" sz="3600" b="1" dirty="0" smtClean="0">
              <a:solidFill>
                <a:prstClr val="black"/>
              </a:solidFill>
              <a:latin typeface="宋体" panose="02010600030101010101" pitchFamily="2" charset="-122"/>
            </a:endParaRPr>
          </a:p>
          <a:p>
            <a:r>
              <a:rPr lang="zh-CN" altLang="en-US" sz="3600" b="1" dirty="0" smtClean="0">
                <a:solidFill>
                  <a:prstClr val="black"/>
                </a:solidFill>
                <a:latin typeface="宋体" panose="02010600030101010101" pitchFamily="2" charset="-122"/>
              </a:rPr>
              <a:t>（中期报告）</a:t>
            </a:r>
            <a:endParaRPr lang="zh-CN" altLang="en-US" sz="3600" b="1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4413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819693"/>
            <a:ext cx="9109075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成像理论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en-US" altLang="zh-CN" sz="3600" dirty="0" err="1" smtClean="0">
                <a:latin typeface="微软雅黑" pitchFamily="34" charset="-122"/>
                <a:ea typeface="微软雅黑" pitchFamily="34" charset="-122"/>
              </a:rPr>
              <a:t>rangealignment</a:t>
            </a:r>
            <a:endParaRPr lang="en-US" altLang="zh-CN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2424234"/>
            <a:ext cx="91090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互相关法是比较简单实用的的包络对齐方法。通过匹配滤波等其他的距离压缩算法得到目标的距离像后，以第一个距离单元为参考，计算每个最新的距离单元与平均距离单元的互相关系数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rpaver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，此后，每个平均距离单元为之前已对齐的距离单元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rpalign4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的绝对值平均；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个距离单元的互相关系数 计算结束后 ，求模最大值所在的下标，对原距离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rp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像平移，得到对齐后的距离图像。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61507" y="720000"/>
            <a:ext cx="8409005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成像理论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en-US" altLang="zh-CN" sz="3600" dirty="0" err="1" smtClean="0">
                <a:latin typeface="微软雅黑" pitchFamily="34" charset="-122"/>
                <a:ea typeface="微软雅黑" pitchFamily="34" charset="-122"/>
              </a:rPr>
              <a:t>rangealignment</a:t>
            </a:r>
            <a:endParaRPr lang="en-US" altLang="zh-CN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863869" y="1548471"/>
            <a:ext cx="71827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最小熵法平动估计及补偿的目标函数为：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其中，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2245179" y="2782034"/>
          <a:ext cx="4852480" cy="776287"/>
        </p:xfrm>
        <a:graphic>
          <a:graphicData uri="http://schemas.openxmlformats.org/presentationml/2006/ole">
            <p:oleObj spid="_x0000_s35864" name="Equation" r:id="rId4" imgW="2565400" imgH="330200" progId="Equation.DSMT4">
              <p:embed/>
            </p:oleObj>
          </a:graphicData>
        </a:graphic>
      </p:graphicFrame>
      <p:graphicFrame>
        <p:nvGraphicFramePr>
          <p:cNvPr id="35845" name="Object 5"/>
          <p:cNvGraphicFramePr>
            <a:graphicFrameLocks noChangeAspect="1"/>
          </p:cNvGraphicFramePr>
          <p:nvPr/>
        </p:nvGraphicFramePr>
        <p:xfrm>
          <a:off x="3078952" y="4324321"/>
          <a:ext cx="2779820" cy="1048067"/>
        </p:xfrm>
        <a:graphic>
          <a:graphicData uri="http://schemas.openxmlformats.org/presentationml/2006/ole">
            <p:oleObj spid="_x0000_s35865" name="Equation" r:id="rId5" imgW="1803400" imgH="50800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618187" y="720000"/>
            <a:ext cx="7946264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 ISAR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转速估计及定标技术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1515964"/>
            <a:ext cx="910907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当目标的转速得到估计时，目标的尺寸信息就可以精确，进而达到目标识别的效果。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此外，当相干积累角大时，对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ISAR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回波数据的处理可以结合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PFA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Polar Format Algorithm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）或者卷积后向投影技术，但是前提都是要知道角度信息，即转速的估计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早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期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的转速估计方法有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PPP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Prominent Point Processing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），基于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PFA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或者卷积后向投影的估计方法，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Radon Detection of Lines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（基于散射点的斜率检测）、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Point Feature Extraction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（基于三角形的点特征方法估计转速）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Space Time Analysis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方法。</a:t>
            </a: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720000"/>
            <a:ext cx="8644269" cy="10100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转速估计及定标技术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-- PPP 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方法</a:t>
            </a:r>
            <a:endParaRPr lang="en-US" altLang="zh-CN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737360"/>
            <a:ext cx="9109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PPP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通过特显点的跟踪确定运动参数等信息，进而补偿相位误差。在对图像进行平动粗补偿后，选取位于零多普勒处的散射点，作为第一个强散射点，通过对它的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track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，估计出目标的转速；第二个强散射点，选择多普勒较大处的散射点，用来估计转速加速度和方位向定标。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PPP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算法可以应用于转速估计，对于平动补偿后的距离像，跟踪散射点信息进行平动和转速估计，继而结合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Polar Reformatting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方法可获得聚焦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ISAR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图像。</a:t>
            </a: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-1" y="888642"/>
            <a:ext cx="9109075" cy="1125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转速估计及定标技术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Radon Detection of Lines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3680" y="2056686"/>
            <a:ext cx="29604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图给出了转台模型下的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ISAR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转台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几何模型。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7346" name="Picture 2" descr="rotaestmo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7386" y="2062716"/>
            <a:ext cx="4918901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977578"/>
            <a:ext cx="9109075" cy="1031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转速估计及定标技术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Radon Detection of Lines</a:t>
            </a:r>
            <a:endParaRPr lang="en-US" altLang="zh-CN" sz="3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2060620"/>
            <a:ext cx="910907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图中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转台模型中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目标上的任一散射点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(x0,y0)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，它与雷达的距离远场条件下，距离近似为</a:t>
            </a: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设有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两个散射点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(x1,y1)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(x2,y2)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，根据上述公式可推导出两点连线的斜率为</a:t>
            </a: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从而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推导出转速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4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962983465"/>
              </p:ext>
            </p:extLst>
          </p:nvPr>
        </p:nvGraphicFramePr>
        <p:xfrm>
          <a:off x="2675662" y="3046159"/>
          <a:ext cx="3973834" cy="542608"/>
        </p:xfrm>
        <a:graphic>
          <a:graphicData uri="http://schemas.openxmlformats.org/presentationml/2006/ole">
            <p:oleObj spid="_x0000_s34869" name="Equation" r:id="rId4" imgW="2527300" imgH="228600" progId="Equation.DSMT4">
              <p:embed/>
            </p:oleObj>
          </a:graphicData>
        </a:graphic>
      </p:graphicFrame>
      <p:graphicFrame>
        <p:nvGraphicFramePr>
          <p:cNvPr id="348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94697502"/>
              </p:ext>
            </p:extLst>
          </p:nvPr>
        </p:nvGraphicFramePr>
        <p:xfrm>
          <a:off x="2977874" y="4394667"/>
          <a:ext cx="3338533" cy="807719"/>
        </p:xfrm>
        <a:graphic>
          <a:graphicData uri="http://schemas.openxmlformats.org/presentationml/2006/ole">
            <p:oleObj spid="_x0000_s34871" name="Equation" r:id="rId5" imgW="2679700" imgH="431800" progId="Equation.DSMT4">
              <p:embed/>
            </p:oleObj>
          </a:graphicData>
        </a:graphic>
      </p:graphicFrame>
      <p:graphicFrame>
        <p:nvGraphicFramePr>
          <p:cNvPr id="348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292106348"/>
              </p:ext>
            </p:extLst>
          </p:nvPr>
        </p:nvGraphicFramePr>
        <p:xfrm>
          <a:off x="3362418" y="5724932"/>
          <a:ext cx="2034360" cy="559163"/>
        </p:xfrm>
        <a:graphic>
          <a:graphicData uri="http://schemas.openxmlformats.org/presentationml/2006/ole">
            <p:oleObj spid="_x0000_s34872" name="Equation" r:id="rId6" imgW="1422400" imgH="29210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55182" y="835910"/>
            <a:ext cx="8601740" cy="1031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转速估计及定标技术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-- Point Feature Extraction</a:t>
            </a:r>
            <a:endParaRPr lang="en-US" altLang="zh-CN" sz="3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184" y="1531087"/>
            <a:ext cx="870611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Radon Detection of Lines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的理论基础上，进一步探索三个散射点之间的特征关系，假设三个散射点的距离多普勒平面的坐标分别为：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(X1,Y1)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(X2,Y2)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(X3,Y3)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，则有观测矩阵：</a:t>
            </a: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则观测矩阵可以表示为：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其中，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*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的常数矩阵，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R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矩阵为坐标逆时针旋转矩阵，即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6871" name="Object 7"/>
          <p:cNvGraphicFramePr>
            <a:graphicFrameLocks noChangeAspect="1"/>
          </p:cNvGraphicFramePr>
          <p:nvPr/>
        </p:nvGraphicFramePr>
        <p:xfrm>
          <a:off x="2548598" y="3057608"/>
          <a:ext cx="4202907" cy="898208"/>
        </p:xfrm>
        <a:graphic>
          <a:graphicData uri="http://schemas.openxmlformats.org/presentationml/2006/ole">
            <p:oleObj spid="_x0000_s36902" name="Equation" r:id="rId3" imgW="2743200" imgH="482600" progId="Equation.DSMT4">
              <p:embed/>
            </p:oleObj>
          </a:graphicData>
        </a:graphic>
      </p:graphicFrame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687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712453577"/>
              </p:ext>
            </p:extLst>
          </p:nvPr>
        </p:nvGraphicFramePr>
        <p:xfrm>
          <a:off x="3871792" y="4358834"/>
          <a:ext cx="1983596" cy="365760"/>
        </p:xfrm>
        <a:graphic>
          <a:graphicData uri="http://schemas.openxmlformats.org/presentationml/2006/ole">
            <p:oleObj spid="_x0000_s36903" name="Equation" r:id="rId4" imgW="1079500" imgH="228600" progId="Equation.DSMT4">
              <p:embed/>
            </p:oleObj>
          </a:graphicData>
        </a:graphic>
      </p:graphicFrame>
      <p:graphicFrame>
        <p:nvGraphicFramePr>
          <p:cNvPr id="36874" name="Object 10"/>
          <p:cNvGraphicFramePr>
            <a:graphicFrameLocks noChangeAspect="1"/>
          </p:cNvGraphicFramePr>
          <p:nvPr/>
        </p:nvGraphicFramePr>
        <p:xfrm>
          <a:off x="3129442" y="5478622"/>
          <a:ext cx="2715793" cy="822189"/>
        </p:xfrm>
        <a:graphic>
          <a:graphicData uri="http://schemas.openxmlformats.org/presentationml/2006/ole">
            <p:oleObj spid="_x0000_s36904" name="Equation" r:id="rId5" imgW="2133600" imgH="48260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04037" y="720000"/>
            <a:ext cx="8399721" cy="13152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转速估计及定标技术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en-US" altLang="zh-CN" sz="3600" dirty="0" smtClean="0"/>
              <a:t>Point Feature Extraction</a:t>
            </a:r>
            <a:endParaRPr lang="en-US" altLang="zh-CN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60609" y="2125014"/>
            <a:ext cx="84742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对于两个观测时刻，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t1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t2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，有两个观测矩阵，则可推导出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矩阵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观察可知，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矩阵的行列式的绝对值为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，从而推导出不同时刻的角度差为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91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410155581"/>
              </p:ext>
            </p:extLst>
          </p:nvPr>
        </p:nvGraphicFramePr>
        <p:xfrm>
          <a:off x="2949263" y="4435908"/>
          <a:ext cx="2871988" cy="362267"/>
        </p:xfrm>
        <a:graphic>
          <a:graphicData uri="http://schemas.openxmlformats.org/presentationml/2006/ole">
            <p:oleObj spid="_x0000_s49178" name="Equation" r:id="rId4" imgW="1828800" imgH="203200" progId="Equation.DSMT4">
              <p:embed/>
            </p:oleObj>
          </a:graphicData>
        </a:graphic>
      </p:graphicFrame>
      <p:graphicFrame>
        <p:nvGraphicFramePr>
          <p:cNvPr id="4915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788315768"/>
              </p:ext>
            </p:extLst>
          </p:nvPr>
        </p:nvGraphicFramePr>
        <p:xfrm>
          <a:off x="2255600" y="2807310"/>
          <a:ext cx="4295553" cy="763587"/>
        </p:xfrm>
        <a:graphic>
          <a:graphicData uri="http://schemas.openxmlformats.org/presentationml/2006/ole">
            <p:oleObj spid="_x0000_s49179" name="Equation" r:id="rId5" imgW="3378200" imgH="45720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02276" y="720000"/>
            <a:ext cx="7624293" cy="9284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图像融合技术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325880"/>
            <a:ext cx="91090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</a:t>
            </a: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2007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年，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Zhixi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Li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研究了不同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location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下的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图形融合问题，提出了基于坐标旋转的矩阵傅里叶变换（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Matrix Fourier Transform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图像融合方法，包括对不同角度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图像融合、不同极化方式的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图像融合，该方法基于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data-level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的信号处理。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2009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Chun-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mao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Yeh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等在转速估计的基础上提出了两个独立的观测角度的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图像融合方法，该方法主要通过散射点提取、转速估计、坐标投影实现不同观测角度的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图像融合。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2012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年，西安电子科技大学的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RanXu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等提出了基于子孔径的双基站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图像融合，主要是通过提取不同双基站回波的多普勒信息、估计转速、估计夹角、坐标变换实现图像融合，该方法是基于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image-level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的图像融合方法。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2014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年，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Pengjiang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Hu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等提出了基于脉冲内不同极化通道的时间差分法的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图像融合技术。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733648" y="720000"/>
            <a:ext cx="7761766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阶段性成果  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-- ISAR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成像仿真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5362" y="1706880"/>
            <a:ext cx="2600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72119" y="2462880"/>
            <a:ext cx="21373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 小相干积累角度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成像仿真（转台模型）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简单的运动补偿方法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互相关法平动估计与补偿，补偿前成像结果如右图所示。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0178" name="Picture 2" descr="E:\我的坚果云\resofmid\1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7402" y="1611630"/>
            <a:ext cx="3985220" cy="4000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19522" y="1814251"/>
            <a:ext cx="6376353" cy="4001759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主要研究内容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课题研究背景和意义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国内外发展现状</a:t>
            </a: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lvl="2" algn="l"/>
            <a:r>
              <a:rPr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选题方向及理论介绍</a:t>
            </a:r>
            <a:endParaRPr lang="en-US" altLang="zh-CN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lvl="2" algn="l"/>
            <a:r>
              <a:rPr lang="en-US" altLang="zh-CN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阶段性仿真结果</a:t>
            </a:r>
            <a:endParaRPr lang="en-US" altLang="zh-CN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lvl="2" algn="l"/>
            <a:r>
              <a: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目前存在问题及解决方案</a:t>
            </a:r>
            <a:endParaRPr lang="en-US" altLang="zh-CN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sz="1800" dirty="0" smtClean="0">
                <a:solidFill>
                  <a:schemeClr val="tx1"/>
                </a:solidFill>
              </a:rPr>
              <a:t>	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125950" y="720000"/>
            <a:ext cx="4857174" cy="6021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864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10363" y="720000"/>
            <a:ext cx="7995684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阶段性成果  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-- ISAR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成像仿真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5362" y="1706880"/>
            <a:ext cx="6820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0851" y="1706880"/>
            <a:ext cx="28575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  互相关法平动估计上下图所示，补偿后成像结果如右图所示。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02" name="Picture 2" descr="E:\我的坚果云\resofmid\2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4362" y="2793527"/>
            <a:ext cx="3415903" cy="3429000"/>
          </a:xfrm>
          <a:prstGeom prst="rect">
            <a:avLst/>
          </a:prstGeom>
          <a:noFill/>
        </p:spPr>
      </p:pic>
      <p:pic>
        <p:nvPicPr>
          <p:cNvPr id="51203" name="Picture 3" descr="E:\我的坚果云\resofmid\3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2210" y="1477848"/>
            <a:ext cx="3985220" cy="47586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52893" y="720000"/>
            <a:ext cx="7921256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阶段性成果  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-- ISAR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成像仿真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5362" y="1706880"/>
            <a:ext cx="6820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14229" y="2198609"/>
            <a:ext cx="213660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大相干积累角度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PFA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算法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仿真。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处理的实际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数据为：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backhoe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elevation angle 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azimuth angle 350—100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PFA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算法结果如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右图所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示。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226" name="Picture 2" descr="E:\我的坚果云\resofmid\4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3779" y="1631362"/>
            <a:ext cx="3985220" cy="4000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93405" y="592428"/>
            <a:ext cx="8314660" cy="8312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阶段性成果  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-- ISAR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成像仿真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5362" y="1706880"/>
            <a:ext cx="6820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7833" y="3122456"/>
            <a:ext cx="13578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补偿后结果如右图所示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250" name="Picture 2" descr="E:\我的坚果云\resofmid\5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8451" y="1389899"/>
            <a:ext cx="7150624" cy="50947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4159" y="720000"/>
            <a:ext cx="7910622" cy="703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阶段性成果  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--  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转速估计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5362" y="1706880"/>
            <a:ext cx="6820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6810" y="1408838"/>
            <a:ext cx="35725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Radon Detection of Lines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方法，原始散射点模型如下图所示，方位向定标前如右图所示：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0178" name="Picture 2" descr="E:\我的坚果云\中期\resofmid\6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681" y="2404110"/>
            <a:ext cx="3985220" cy="4000500"/>
          </a:xfrm>
          <a:prstGeom prst="rect">
            <a:avLst/>
          </a:prstGeom>
          <a:noFill/>
        </p:spPr>
      </p:pic>
      <p:pic>
        <p:nvPicPr>
          <p:cNvPr id="50179" name="Picture 3" descr="E:\我的坚果云\中期\resofmid\7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0015" y="1823839"/>
            <a:ext cx="4619060" cy="46367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680484" y="720000"/>
            <a:ext cx="7751135" cy="703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阶段性成果  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--  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转速估计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5362" y="1706880"/>
            <a:ext cx="2914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20020" y="1859531"/>
            <a:ext cx="289213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Radon Detection of Lines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方法：原始散射点模型如下图所示，方位向定标后如右图所示：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真实转速为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0.04rad/s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，估计的转速为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0.0360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，从估计结果可见，基本反映了真是目标的尺寸信息。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02" name="Picture 2" descr="E:\我的坚果云\中期\resofmid\8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1904" y="1706880"/>
            <a:ext cx="3985220" cy="4000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808075" y="720000"/>
            <a:ext cx="7549116" cy="703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阶段性成果  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图像融合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5362" y="1706880"/>
            <a:ext cx="2914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8079" y="1571224"/>
            <a:ext cx="72563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采用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Point Feature Extraction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方法，融合两个不同角度获取的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图像，如下图左右所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示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02" name="Picture 2" descr="E:\我的坚果云\中期\resofmid\9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721" y="2158092"/>
            <a:ext cx="3985220" cy="4000500"/>
          </a:xfrm>
          <a:prstGeom prst="rect">
            <a:avLst/>
          </a:prstGeom>
          <a:noFill/>
        </p:spPr>
      </p:pic>
      <p:pic>
        <p:nvPicPr>
          <p:cNvPr id="51204" name="Picture 4" descr="E:\我的坚果云\中期\resofmid\10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6404" y="2212523"/>
            <a:ext cx="3985220" cy="4000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648586" y="720000"/>
            <a:ext cx="7804297" cy="6775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存在的问题及可能解决方案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2294" y="2425338"/>
            <a:ext cx="28921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在估计不同方位角下的两幅图像，然后通过坐标变换、取模较大值进行融合之后（前面的右图融合到左图），结果如图所示：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解决方案：理论上找漏洞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2226" name="Picture 2" descr="E:\我的坚果云\中期\resofmid\11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7216" y="1504949"/>
            <a:ext cx="3985220" cy="4000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744279" y="720000"/>
            <a:ext cx="7262037" cy="7868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存在的问题及可能解决方案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5795" y="1396288"/>
            <a:ext cx="33279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仿真实际目标场景的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图像的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chirp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一般模型，在进行平动补偿、多普勒中心法相位校正后，成的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像，栅瓣很高，如右图所示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C:\Users\angelds\AppData\Roaming\Tencent\Users\1294716853\QQ\WinTemp\RichOle\]162BJ4M8]F)~`WJ7$3`10J.png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389" y="1437209"/>
            <a:ext cx="4184481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C:\Users\angelds\AppData\Roaming\Tencent\Users\1294716853\QQ\WinTemp\RichOle\HQI_XC(QJYXGRY7[2L28%UB.png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26" y="2902286"/>
            <a:ext cx="3008232" cy="35358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903767" y="720000"/>
            <a:ext cx="7474689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可能解决方案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1630681"/>
            <a:ext cx="91090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Kestone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Keystone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是由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J.G.Yang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等人提出，利用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keystone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进行距离徙动的校正，它是一个时间变量替换的过程，替换公式如下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其中，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是发射信号的载频，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k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是发射信号的慢时间索引，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是变换后的时间坐标。</a:t>
            </a:r>
          </a:p>
          <a:p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为了得到变换后的时间坐标，逆变换后为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keystone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变换实质上是把一个频率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时间空间映射到另一个频率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时间空间，以解耦空间的两个分量，使得空间分量独立，即解缠距离快时间和方位慢时间。</a:t>
            </a: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3854340" y="2211875"/>
          <a:ext cx="1162356" cy="699213"/>
        </p:xfrm>
        <a:graphic>
          <a:graphicData uri="http://schemas.openxmlformats.org/presentationml/2006/ole">
            <p:oleObj spid="_x0000_s50178" name="Equation" r:id="rId3" imgW="1130040" imgH="507960" progId="Equation.DSMT4">
              <p:embed/>
            </p:oleObj>
          </a:graphicData>
        </a:graphic>
      </p:graphicFrame>
      <p:graphicFrame>
        <p:nvGraphicFramePr>
          <p:cNvPr id="50179" name="Object 3"/>
          <p:cNvGraphicFramePr>
            <a:graphicFrameLocks noChangeAspect="1"/>
          </p:cNvGraphicFramePr>
          <p:nvPr/>
        </p:nvGraphicFramePr>
        <p:xfrm>
          <a:off x="3935021" y="3675624"/>
          <a:ext cx="1246756" cy="758507"/>
        </p:xfrm>
        <a:graphic>
          <a:graphicData uri="http://schemas.openxmlformats.org/presentationml/2006/ole">
            <p:oleObj spid="_x0000_s50179" name="Equation" r:id="rId4" imgW="1117440" imgH="507960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903767" y="720000"/>
            <a:ext cx="7474689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下一步工作计划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1957589"/>
            <a:ext cx="91090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71700" lvl="4" indent="-342900">
              <a:buAutoNum type="arabicPeriod"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完成图像融合的仿真实现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			2.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方位向栅瓣的理论探索和解决方案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AutoNum type="arabicPeriod"/>
            </a:pP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			3.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发表一篇小论文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125949" y="720000"/>
            <a:ext cx="4857174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课题研究背景和意义</a:t>
            </a:r>
            <a:endParaRPr lang="zh-CN" altLang="en-US" sz="3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661161"/>
            <a:ext cx="8739963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  20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世纪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40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年代，无线电发展史上一里程碑的事件：雷达（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Radio Detection and Ranging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）的发明。其中，合成孔径雷达是一种成像雷达，在军用和民用上得到蓬勃发展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  Inverse Synthetic Aperture Radar(ISAR)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年代得到迅速的发展，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SAR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的基本原理相同，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SAR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是雷达平台相对运动得到合成孔径，从而对目标区域成像，而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是观测非合作运动目标，根据目标的相对运动成像，二者都可以对目标进行高分辨成像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相比于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SAR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，从自身角度考虑，如平台的搭建等等，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方位向分辨的获取更容易，因此对战场目标、战略防御、精确制导、防空反导方面的应用等日益广泛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722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846984" y="285192"/>
            <a:ext cx="4857174" cy="643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学年总结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28782"/>
            <a:ext cx="9109075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99"/>
              </a:buClr>
              <a:buSzPct val="80000"/>
              <a:defRPr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政治思想及道德品质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buClr>
                <a:srgbClr val="000099"/>
              </a:buClr>
              <a:buSzPct val="80000"/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遵纪守法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，严格遵守各项规章制度和工作纪律，无违法违纪行为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身心健康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000099"/>
              </a:buClr>
              <a:buSzPct val="80000"/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科研项目及课程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态度端正，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目的明确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000099"/>
              </a:buClr>
              <a:buSzPct val="80000"/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尊敬师长，团结同学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000099"/>
              </a:buClr>
              <a:buSzPct val="80000"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000099"/>
              </a:buClr>
              <a:buSzPct val="80000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◆课程学习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000099"/>
              </a:buClr>
              <a:buSzPct val="80000"/>
              <a:defRPr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课程完成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36.5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总学分，学位课完成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学分；按计划达到硕士生毕业要求学分，成绩优秀。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000099"/>
              </a:buClr>
              <a:buSzPct val="80000"/>
              <a:defRPr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◆学术报告和社会实践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“中国微波遥感四十年” 系列报告会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《Linear separation of the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ciscous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interaction 》——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Ranmon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Lopez</a:t>
            </a:r>
          </a:p>
          <a:p>
            <a:pPr>
              <a:buFontTx/>
              <a:buNone/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《Linear separation of the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ciscous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interaction 》——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Ranmon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Lopez</a:t>
            </a:r>
          </a:p>
          <a:p>
            <a:pPr>
              <a:buFontTx/>
              <a:buNone/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Voyagerlin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interstella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space: what is it like out there》     —— John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W.Belcher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◆参加集体活动情况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  <a:defRPr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参加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空间中心羽毛球比赛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Tx/>
              <a:buNone/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参加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研究生部组织的春游、秋游活动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052623" y="2083982"/>
            <a:ext cx="6932427" cy="1539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谢谢各位老师同学批评指正！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025482" y="720000"/>
            <a:ext cx="4857174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国内外发展现状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0907" y="1722121"/>
            <a:ext cx="682042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 1980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年，美国的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CHUANG-CHING CHEN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HARRY C.ANDREWS 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发表了真实飞机成像的处理结果，之后，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的二维成像算法，距离向包络对齐、相位校正、散射点估计、转速估计、自聚焦处理等方面，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许多国家研究人员陆续发表了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成像的研究工作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V.C Chen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Jian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Li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等利用微多普勒分析法获得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成像结果，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M.Martorella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等学者开展了海上舰船目标的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成像研究，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世纪初，美国开始研制并投入使用“巨无霸”雷达，俄罗斯研制了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Ruza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相控阵雷达，工作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Ka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波段，该雷达已经跟踪了卫星及轨道飞行器及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像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dirty="0" smtClean="0">
                <a:latin typeface="微软雅黑" pitchFamily="34" charset="-122"/>
                <a:ea typeface="微软雅黑" pitchFamily="34" charset="-122"/>
              </a:rPr>
            </a:b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 国内，北京航空航天大学、西电邢孟道等人、国防科技大学都对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成像作出了突出贡献，近几年，空间科学中心对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成像也进行了成功的实验，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2013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年，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CanFeng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等人又提出压缩感知的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成像算法。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806973" y="720000"/>
            <a:ext cx="5444432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选题方向与理论介绍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0907" y="1722121"/>
            <a:ext cx="68204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主要负责如下技术的研究与仿真实现：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研究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成像的理论及仿真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研究并仿真实现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转速估计及定标技术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研究并仿真实现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图像融合技术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76518" y="720000"/>
            <a:ext cx="8397026" cy="8242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理论介绍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9610" y="2510032"/>
            <a:ext cx="36788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ISAR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成像理论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几何模型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逆合成孔径雷达即观测平台不动，而目标运动的场景。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的目标一般是非合作目标，目标的运动可以是作匀速运动、转动、机动等复杂运动。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右</a:t>
            </a:r>
            <a:r>
              <a:rPr lang="zh-CN" altLang="zh-CN" dirty="0" smtClean="0">
                <a:latin typeface="微软雅黑" pitchFamily="34" charset="-122"/>
                <a:ea typeface="微软雅黑" pitchFamily="34" charset="-122"/>
              </a:rPr>
              <a:t>图给出了平面运动场景的几何模型。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图片 12" descr="C:\Users\angelds\AppData\Roaming\Tencent\Users\1294716853\QQ\WinTemp\RichOle\{_}X]XE1}([`KN2TN%%4)~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7485" y="1654721"/>
            <a:ext cx="4816423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299666" y="720000"/>
            <a:ext cx="6196287" cy="883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成像的理论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–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散射点模型</a:t>
            </a:r>
            <a:endParaRPr lang="en-US" altLang="zh-CN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808430" y="2667000"/>
            <a:ext cx="28807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由于观测场景或者目标离雷达距离足够大，入射电磁波可以近似为平面波，从而目标可以看做是无数个独立的散射点组成的模型，回波数据是每个散射点回波的叠加。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3" name="Picture 1" descr="C:\Documents and Settings\Danshuang Lee\Application Data\Tencent\Users\1294716853\QQ\WinTemp\RichOle\XLIG7W8AWOXGQC7EE73~K3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4924" y="2098160"/>
            <a:ext cx="3259341" cy="3781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" y="720000"/>
            <a:ext cx="9109074" cy="11558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成像的理论 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-- 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 二维分辨率</a:t>
            </a:r>
            <a:endParaRPr lang="en-US" altLang="zh-CN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176101"/>
            <a:ext cx="91090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距离分辨率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带宽为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600MHz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的信号，分辨率可达到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0.25m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，对于现实中的飞机等目标的成像是满足分辨率要求的。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buFont typeface="Arial" pitchFamily="34" charset="0"/>
              <a:buChar char="•"/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方位向分辨率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其中，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lamada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为发射信号载波对应的波长，可见，当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波长为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0.03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，目标转动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度时，方位向分辨率可以达到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0.28m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145" name="Object 97"/>
          <p:cNvGraphicFramePr>
            <a:graphicFrameLocks noChangeAspect="1"/>
          </p:cNvGraphicFramePr>
          <p:nvPr/>
        </p:nvGraphicFramePr>
        <p:xfrm>
          <a:off x="3467547" y="2481643"/>
          <a:ext cx="1905316" cy="469508"/>
        </p:xfrm>
        <a:graphic>
          <a:graphicData uri="http://schemas.openxmlformats.org/presentationml/2006/ole">
            <p:oleObj spid="_x0000_s2165" name="Equation" r:id="rId4" imgW="710891" imgH="177723" progId="Equation.DSMT4">
              <p:embed/>
            </p:oleObj>
          </a:graphicData>
        </a:graphic>
      </p:graphicFrame>
      <p:graphicFrame>
        <p:nvGraphicFramePr>
          <p:cNvPr id="2146" name="Object 98"/>
          <p:cNvGraphicFramePr>
            <a:graphicFrameLocks noChangeAspect="1"/>
          </p:cNvGraphicFramePr>
          <p:nvPr/>
        </p:nvGraphicFramePr>
        <p:xfrm>
          <a:off x="3611243" y="4364024"/>
          <a:ext cx="1582702" cy="496887"/>
        </p:xfrm>
        <a:graphic>
          <a:graphicData uri="http://schemas.openxmlformats.org/presentationml/2006/ole">
            <p:oleObj spid="_x0000_s2166" name="Equation" r:id="rId5" imgW="761669" imgH="228501" progId="Equation.DSMT4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70906" y="720000"/>
            <a:ext cx="8580474" cy="12942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ISAR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成像理论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</a:rPr>
              <a:t>距离对齐</a:t>
            </a:r>
            <a:endParaRPr lang="en-US" altLang="zh-CN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1754531"/>
            <a:ext cx="91090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目标的运动可分解为雷达视线的运动（目标相对转动中心和雷达观测点的连线），也即平动（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Translation Motion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）和垂直于雷达视线的运动，即方位向的运动。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平动对于雷达图像的二维分辨没有贡献，而方位向的运动是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ISAR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图像导致了图像方位向的分辨，因此平动分量需要补偿掉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常见的平动补偿的方法有互相关法、最小熵法、邢孟道等提出的最小熵法、模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法。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574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双抬头版式[中文]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4069</TotalTime>
  <Words>2172</Words>
  <Application>Microsoft Office PowerPoint</Application>
  <PresentationFormat>自定义</PresentationFormat>
  <Paragraphs>285</Paragraphs>
  <Slides>31</Slides>
  <Notes>7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4" baseType="lpstr">
      <vt:lpstr>Office 主题</vt:lpstr>
      <vt:lpstr>双抬头版式[中文]</vt:lpstr>
      <vt:lpstr>Equation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lzp</dc:creator>
  <cp:lastModifiedBy>Danshuang Lee</cp:lastModifiedBy>
  <cp:revision>194</cp:revision>
  <dcterms:created xsi:type="dcterms:W3CDTF">2015-04-29T02:14:07Z</dcterms:created>
  <dcterms:modified xsi:type="dcterms:W3CDTF">2015-10-20T06:28:15Z</dcterms:modified>
</cp:coreProperties>
</file>